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FF"/>
    <a:srgbClr val="CCFF66"/>
    <a:srgbClr val="99CCFF"/>
    <a:srgbClr val="FFFFCC"/>
    <a:srgbClr val="FFCC00"/>
    <a:srgbClr val="7187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19" Type="http://schemas.openxmlformats.org/officeDocument/2006/relationships/customXml" Target="../customXml/item5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6BE2D12-B94E-400A-B728-62E49632E408}" type="datetime1">
              <a:rPr lang="da-DK"/>
              <a:pPr>
                <a:defRPr/>
              </a:pPr>
              <a:t>19-11-2016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CAA284F-009E-4DCC-832B-1D4016EB885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294620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6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26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6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2A031B5-8F3B-43EB-9A00-E40814E88C1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244361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8" descr="HH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200"/>
            <a:ext cx="914400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11" descr="Mærke_HJV_Fælles_Positiv_medium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694363"/>
            <a:ext cx="138747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3.hjv.dk/vagn/Maerker/TRSJ/Logo_HDKB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913438"/>
            <a:ext cx="417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6938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67491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70130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86315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0269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1140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56378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55535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407937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6442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62080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0"/>
            <a:ext cx="72009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endParaRPr lang="da-DK"/>
          </a:p>
        </p:txBody>
      </p:sp>
      <p:pic>
        <p:nvPicPr>
          <p:cNvPr id="1029" name="Billede 7" descr="Mærke_HJV_Fælles_Positiv_medium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74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dsholder til diasnumm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280533-6770-4E63-9BCA-3D51D118FF4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312617" cy="6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/>
          <a:ea typeface="ＭＳ Ｐゴシック" pitchFamily="-108" charset="-128"/>
          <a:cs typeface="Tahom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ea typeface="ＭＳ Ｐゴシック" pitchFamily="-108" charset="-128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ea typeface="ＭＳ Ｐゴシック" pitchFamily="-108" charset="-128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ea typeface="ＭＳ Ｐゴシック" pitchFamily="-108" charset="-128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ea typeface="ＭＳ Ｐゴシック" pitchFamily="-108" charset="-128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2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2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2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2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/>
          <a:ea typeface="ＭＳ Ｐゴシック" pitchFamily="-108" charset="-128"/>
          <a:cs typeface="Tahom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/>
          <a:ea typeface="ＭＳ Ｐゴシック" pitchFamily="26" charset="-128"/>
          <a:cs typeface="Tahom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ahoma"/>
          <a:ea typeface="ＭＳ Ｐゴシック" pitchFamily="26" charset="-128"/>
          <a:cs typeface="Tahom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ahoma"/>
          <a:ea typeface="ＭＳ Ｐゴシック" pitchFamily="26" charset="-128"/>
          <a:cs typeface="Tahom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ahoma"/>
          <a:ea typeface="ＭＳ Ｐゴシック" pitchFamily="26" charset="-128"/>
          <a:cs typeface="Tahom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6" charset="-128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75656" y="5013176"/>
            <a:ext cx="6480175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da-DK" dirty="0" smtClean="0"/>
              <a:t>HAFNIA 2017</a:t>
            </a:r>
            <a:endParaRPr lang="da-D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Formål og 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dirty="0" smtClean="0"/>
              <a:t>Formål</a:t>
            </a:r>
          </a:p>
          <a:p>
            <a:pPr>
              <a:buNone/>
            </a:pPr>
            <a:r>
              <a:rPr lang="da-DK" dirty="0" smtClean="0"/>
              <a:t>	Gennem en kombination af uddannelse og øvelse, at øge enkeltmands- og enhedsfærdigheder, samt at </a:t>
            </a:r>
            <a:r>
              <a:rPr lang="da-DK" smtClean="0"/>
              <a:t>styrke korpsånden.</a:t>
            </a:r>
            <a:r>
              <a:rPr lang="da-DK" dirty="0" smtClean="0"/>
              <a:t>	</a:t>
            </a:r>
          </a:p>
          <a:p>
            <a:pPr>
              <a:buNone/>
            </a:pPr>
            <a:r>
              <a:rPr lang="da-DK" dirty="0" smtClean="0"/>
              <a:t>Mål</a:t>
            </a:r>
          </a:p>
          <a:p>
            <a:pPr>
              <a:buNone/>
            </a:pPr>
            <a:r>
              <a:rPr lang="da-DK" dirty="0" smtClean="0"/>
              <a:t>	At uddanne enkeltmand og GRP i </a:t>
            </a:r>
            <a:r>
              <a:rPr lang="da-DK" dirty="0" err="1" smtClean="0"/>
              <a:t>bykamp</a:t>
            </a:r>
            <a:r>
              <a:rPr lang="da-DK" dirty="0" smtClean="0"/>
              <a:t> og offensiv indsættelse.	</a:t>
            </a:r>
          </a:p>
          <a:p>
            <a:pPr>
              <a:buNone/>
            </a:pPr>
            <a:r>
              <a:rPr lang="da-DK" dirty="0" smtClean="0"/>
              <a:t>	At øve offensiv og defensiv kamp i enhedsramme (DEL) for at styrke DST samlede operative kapacitet.</a:t>
            </a:r>
          </a:p>
          <a:p>
            <a:pPr>
              <a:buNone/>
            </a:pPr>
            <a:r>
              <a:rPr lang="da-DK" dirty="0" smtClean="0"/>
              <a:t>	Gennem konkurrence at styrke socialt sammenhold og korpsånd.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200900" cy="798513"/>
          </a:xfrm>
        </p:spPr>
        <p:txBody>
          <a:bodyPr/>
          <a:lstStyle/>
          <a:p>
            <a:pPr algn="ctr"/>
            <a:r>
              <a:rPr lang="da-DK" dirty="0" smtClean="0"/>
              <a:t>Indhold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76328"/>
          </a:xfrm>
        </p:spPr>
        <p:txBody>
          <a:bodyPr/>
          <a:lstStyle/>
          <a:p>
            <a:pPr>
              <a:buNone/>
            </a:pPr>
            <a:r>
              <a:rPr lang="da-DK" dirty="0" smtClean="0"/>
              <a:t>Transport – registrering – </a:t>
            </a:r>
            <a:r>
              <a:rPr lang="da-DK" dirty="0" err="1" smtClean="0"/>
              <a:t>enkadrering</a:t>
            </a:r>
            <a:r>
              <a:rPr lang="da-DK" dirty="0" smtClean="0"/>
              <a:t> – klar til kamp.</a:t>
            </a:r>
          </a:p>
          <a:p>
            <a:pPr>
              <a:buNone/>
            </a:pPr>
            <a:r>
              <a:rPr lang="da-DK" dirty="0" smtClean="0"/>
              <a:t>Uddannelse i enhedsramme.	</a:t>
            </a:r>
          </a:p>
          <a:p>
            <a:r>
              <a:rPr lang="da-DK" sz="2000" dirty="0" err="1" smtClean="0"/>
              <a:t>Bykamp</a:t>
            </a:r>
            <a:r>
              <a:rPr lang="da-DK" sz="2000" dirty="0" smtClean="0"/>
              <a:t>, rensning af rum i FOB </a:t>
            </a:r>
            <a:r>
              <a:rPr lang="da-DK" sz="2000" dirty="0" err="1" smtClean="0"/>
              <a:t>Armadillo</a:t>
            </a:r>
            <a:r>
              <a:rPr lang="da-DK" sz="2000" dirty="0" smtClean="0"/>
              <a:t> med </a:t>
            </a:r>
            <a:r>
              <a:rPr lang="da-DK" sz="2000" dirty="0" err="1" smtClean="0"/>
              <a:t>bykamp</a:t>
            </a:r>
            <a:r>
              <a:rPr lang="da-DK" sz="2000" dirty="0" smtClean="0"/>
              <a:t> INST.</a:t>
            </a:r>
          </a:p>
          <a:p>
            <a:r>
              <a:rPr lang="da-DK" sz="2000" dirty="0" smtClean="0"/>
              <a:t>DEL/GRP i angreb – Svingdør og hængsel.</a:t>
            </a:r>
          </a:p>
          <a:p>
            <a:r>
              <a:rPr lang="da-DK" sz="2000" dirty="0" smtClean="0"/>
              <a:t>Feltforhindringsbane – samarbejde, behændighed og selvtillid.</a:t>
            </a:r>
          </a:p>
          <a:p>
            <a:r>
              <a:rPr lang="da-DK" sz="2000" dirty="0" err="1" smtClean="0"/>
              <a:t>Military</a:t>
            </a:r>
            <a:r>
              <a:rPr lang="da-DK" sz="2000" dirty="0" smtClean="0"/>
              <a:t> </a:t>
            </a:r>
            <a:r>
              <a:rPr lang="da-DK" sz="2000" dirty="0" err="1" smtClean="0"/>
              <a:t>skills</a:t>
            </a:r>
            <a:r>
              <a:rPr lang="da-DK" sz="2000" dirty="0" smtClean="0"/>
              <a:t> bane</a:t>
            </a:r>
          </a:p>
          <a:p>
            <a:pPr>
              <a:buNone/>
            </a:pPr>
            <a:r>
              <a:rPr lang="da-DK" dirty="0" smtClean="0"/>
              <a:t>Øvelse i KMP og DEL ramme.</a:t>
            </a:r>
          </a:p>
          <a:p>
            <a:r>
              <a:rPr lang="da-DK" sz="2000" dirty="0" smtClean="0"/>
              <a:t>Patruljering mod objekt.</a:t>
            </a:r>
          </a:p>
          <a:p>
            <a:r>
              <a:rPr lang="da-DK" sz="2000" dirty="0" smtClean="0"/>
              <a:t>Angreb mod objekt.</a:t>
            </a:r>
          </a:p>
          <a:p>
            <a:r>
              <a:rPr lang="da-DK" sz="2000" dirty="0" smtClean="0"/>
              <a:t>Bevogtning og forsvar af objekt</a:t>
            </a:r>
          </a:p>
          <a:p>
            <a:r>
              <a:rPr lang="da-DK" sz="2000" dirty="0" smtClean="0"/>
              <a:t>Modangreb</a:t>
            </a:r>
          </a:p>
          <a:p>
            <a:pPr>
              <a:buNone/>
            </a:pPr>
            <a:r>
              <a:rPr lang="da-DK" dirty="0" smtClean="0"/>
              <a:t>Fælles spisning – VEDL - TP</a:t>
            </a:r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00900" cy="798513"/>
          </a:xfrm>
        </p:spPr>
        <p:txBody>
          <a:bodyPr/>
          <a:lstStyle/>
          <a:p>
            <a:pPr algn="ctr"/>
            <a:r>
              <a:rPr lang="da-DK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Koncept</a:t>
            </a:r>
          </a:p>
        </p:txBody>
      </p:sp>
      <p:sp>
        <p:nvSpPr>
          <p:cNvPr id="14339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" name="Afrundet rektangel 4"/>
          <p:cNvSpPr/>
          <p:nvPr/>
        </p:nvSpPr>
        <p:spPr>
          <a:xfrm>
            <a:off x="467544" y="3933056"/>
            <a:ext cx="864096" cy="57606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Klar til kamp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6" name="Afrundet rektangel 5"/>
          <p:cNvSpPr/>
          <p:nvPr/>
        </p:nvSpPr>
        <p:spPr>
          <a:xfrm>
            <a:off x="467544" y="2564904"/>
            <a:ext cx="864096" cy="648072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err="1" smtClean="0">
                <a:solidFill>
                  <a:schemeClr val="tx1"/>
                </a:solidFill>
              </a:rPr>
              <a:t>Registre-ring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467544" y="3284984"/>
            <a:ext cx="864096" cy="57606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err="1" smtClean="0">
                <a:solidFill>
                  <a:schemeClr val="tx1"/>
                </a:solidFill>
              </a:rPr>
              <a:t>Enkadre-ring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43808" y="3501008"/>
            <a:ext cx="1080120" cy="648072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FFHB</a:t>
            </a:r>
            <a:endParaRPr lang="da-DK" sz="1400" dirty="0"/>
          </a:p>
        </p:txBody>
      </p:sp>
      <p:sp>
        <p:nvSpPr>
          <p:cNvPr id="9" name="Ellipse 8"/>
          <p:cNvSpPr/>
          <p:nvPr/>
        </p:nvSpPr>
        <p:spPr>
          <a:xfrm>
            <a:off x="2051720" y="2708920"/>
            <a:ext cx="1224136" cy="64807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err="1" smtClean="0"/>
              <a:t>Bykamp</a:t>
            </a:r>
            <a:endParaRPr lang="da-DK" sz="1400" dirty="0"/>
          </a:p>
        </p:txBody>
      </p:sp>
      <p:sp>
        <p:nvSpPr>
          <p:cNvPr id="10" name="Ellipse 9"/>
          <p:cNvSpPr/>
          <p:nvPr/>
        </p:nvSpPr>
        <p:spPr>
          <a:xfrm>
            <a:off x="1331640" y="3501008"/>
            <a:ext cx="1224136" cy="648072"/>
          </a:xfrm>
          <a:prstGeom prst="ellipse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err="1" smtClean="0">
                <a:solidFill>
                  <a:schemeClr val="tx1"/>
                </a:solidFill>
              </a:rPr>
              <a:t>Military</a:t>
            </a:r>
            <a:r>
              <a:rPr lang="da-DK" sz="1400" dirty="0" smtClean="0">
                <a:solidFill>
                  <a:schemeClr val="tx1"/>
                </a:solidFill>
              </a:rPr>
              <a:t>  </a:t>
            </a:r>
            <a:r>
              <a:rPr lang="da-DK" sz="1400" dirty="0" err="1" smtClean="0">
                <a:solidFill>
                  <a:schemeClr val="tx1"/>
                </a:solidFill>
              </a:rPr>
              <a:t>skills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004864" y="4365104"/>
            <a:ext cx="1415008" cy="648072"/>
          </a:xfrm>
          <a:prstGeom prst="ellipse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DEL/GRP</a:t>
            </a:r>
          </a:p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 ANG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2" name="Afrundet rektangel 11"/>
          <p:cNvSpPr/>
          <p:nvPr/>
        </p:nvSpPr>
        <p:spPr>
          <a:xfrm>
            <a:off x="6948264" y="1772816"/>
            <a:ext cx="864096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Spisning</a:t>
            </a:r>
          </a:p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12-13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3" name="Afrundet rektangel 12"/>
          <p:cNvSpPr/>
          <p:nvPr/>
        </p:nvSpPr>
        <p:spPr>
          <a:xfrm>
            <a:off x="467544" y="1772816"/>
            <a:ext cx="864096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ADM</a:t>
            </a:r>
          </a:p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09-11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4" name="Afrundet rektangel 13"/>
          <p:cNvSpPr/>
          <p:nvPr/>
        </p:nvSpPr>
        <p:spPr>
          <a:xfrm>
            <a:off x="4067944" y="1772816"/>
            <a:ext cx="2808312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dirty="0" smtClean="0">
                <a:solidFill>
                  <a:schemeClr val="tx1"/>
                </a:solidFill>
              </a:rPr>
              <a:t>Lejr/BSO         FTX           ANG</a:t>
            </a:r>
          </a:p>
          <a:p>
            <a:r>
              <a:rPr lang="da-DK" sz="1400" dirty="0" smtClean="0">
                <a:solidFill>
                  <a:schemeClr val="tx1"/>
                </a:solidFill>
              </a:rPr>
              <a:t>                       19-12       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6" name="Afrundet rektangel 15"/>
          <p:cNvSpPr/>
          <p:nvPr/>
        </p:nvSpPr>
        <p:spPr>
          <a:xfrm>
            <a:off x="1403648" y="1772816"/>
            <a:ext cx="2592288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UDD</a:t>
            </a:r>
          </a:p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11-19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7" name="Afrundet rektangel 16"/>
          <p:cNvSpPr/>
          <p:nvPr/>
        </p:nvSpPr>
        <p:spPr>
          <a:xfrm>
            <a:off x="7884368" y="1772816"/>
            <a:ext cx="936104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TP/VEDL</a:t>
            </a:r>
          </a:p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13-15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923928" y="2924944"/>
            <a:ext cx="1224136" cy="1152128"/>
          </a:xfrm>
          <a:prstGeom prst="ellipse">
            <a:avLst/>
          </a:prstGeom>
          <a:solidFill>
            <a:srgbClr val="CC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Lejr 1</a:t>
            </a:r>
          </a:p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PO/BEVKC 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644008" y="5301208"/>
            <a:ext cx="1224136" cy="1152128"/>
          </a:xfrm>
          <a:prstGeom prst="ellipse">
            <a:avLst/>
          </a:prstGeom>
          <a:solidFill>
            <a:srgbClr val="CC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Lejr  2</a:t>
            </a:r>
          </a:p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PO/BEVKC 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228184" y="3573016"/>
            <a:ext cx="1224136" cy="115212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BSO</a:t>
            </a:r>
          </a:p>
          <a:p>
            <a:pPr algn="ctr"/>
            <a:r>
              <a:rPr lang="da-DK" sz="1400" dirty="0" smtClean="0"/>
              <a:t>INF</a:t>
            </a:r>
            <a:endParaRPr lang="da-DK" sz="1400" dirty="0"/>
          </a:p>
        </p:txBody>
      </p:sp>
      <p:cxnSp>
        <p:nvCxnSpPr>
          <p:cNvPr id="24" name="Lige pilforbindelse 23"/>
          <p:cNvCxnSpPr/>
          <p:nvPr/>
        </p:nvCxnSpPr>
        <p:spPr>
          <a:xfrm>
            <a:off x="3131840" y="3284984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Lige pilforbindelse 24"/>
          <p:cNvCxnSpPr/>
          <p:nvPr/>
        </p:nvCxnSpPr>
        <p:spPr>
          <a:xfrm flipH="1" flipV="1">
            <a:off x="2123728" y="4149080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/>
          <p:cNvCxnSpPr>
            <a:endCxn id="9" idx="3"/>
          </p:cNvCxnSpPr>
          <p:nvPr/>
        </p:nvCxnSpPr>
        <p:spPr>
          <a:xfrm flipV="1">
            <a:off x="2051720" y="3262084"/>
            <a:ext cx="179271" cy="238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Lige pilforbindelse 26"/>
          <p:cNvCxnSpPr/>
          <p:nvPr/>
        </p:nvCxnSpPr>
        <p:spPr>
          <a:xfrm flipH="1">
            <a:off x="3131840" y="4149080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Højrepil 34"/>
          <p:cNvSpPr/>
          <p:nvPr/>
        </p:nvSpPr>
        <p:spPr>
          <a:xfrm rot="4649218">
            <a:off x="4047686" y="4435392"/>
            <a:ext cx="1694852" cy="5079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MOA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37" name="Højrepil 36"/>
          <p:cNvSpPr/>
          <p:nvPr/>
        </p:nvSpPr>
        <p:spPr>
          <a:xfrm rot="1533576" flipH="1">
            <a:off x="5133120" y="3578567"/>
            <a:ext cx="1073020" cy="50790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ANG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38" name="Højrepil 37"/>
          <p:cNvSpPr/>
          <p:nvPr/>
        </p:nvSpPr>
        <p:spPr>
          <a:xfrm rot="18993428" flipH="1">
            <a:off x="5463748" y="4736466"/>
            <a:ext cx="1073020" cy="50790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ANG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28" name="Afrundet rektangel 27"/>
          <p:cNvSpPr/>
          <p:nvPr/>
        </p:nvSpPr>
        <p:spPr>
          <a:xfrm>
            <a:off x="467544" y="1340768"/>
            <a:ext cx="835292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dirty="0" smtClean="0">
                <a:solidFill>
                  <a:schemeClr val="tx1"/>
                </a:solidFill>
              </a:rPr>
              <a:t>                                   LØRDAG                                                SØNDAG</a:t>
            </a:r>
            <a:endParaRPr lang="da-DK" sz="1400" dirty="0">
              <a:solidFill>
                <a:schemeClr val="tx1"/>
              </a:solidFill>
            </a:endParaRPr>
          </a:p>
        </p:txBody>
      </p:sp>
      <p:cxnSp>
        <p:nvCxnSpPr>
          <p:cNvPr id="33" name="Lige forbindelse 32"/>
          <p:cNvCxnSpPr/>
          <p:nvPr/>
        </p:nvCxnSpPr>
        <p:spPr>
          <a:xfrm flipH="1" flipV="1">
            <a:off x="5724128" y="3429000"/>
            <a:ext cx="576064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Lige forbindelse 38"/>
          <p:cNvCxnSpPr/>
          <p:nvPr/>
        </p:nvCxnSpPr>
        <p:spPr>
          <a:xfrm flipH="1">
            <a:off x="5724128" y="3356992"/>
            <a:ext cx="21602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43"/>
          <p:cNvCxnSpPr/>
          <p:nvPr/>
        </p:nvCxnSpPr>
        <p:spPr>
          <a:xfrm flipH="1" flipV="1">
            <a:off x="5364088" y="3068960"/>
            <a:ext cx="57606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Lige forbindelse 46"/>
          <p:cNvCxnSpPr/>
          <p:nvPr/>
        </p:nvCxnSpPr>
        <p:spPr>
          <a:xfrm flipH="1">
            <a:off x="6300192" y="5229200"/>
            <a:ext cx="2880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Lige forbindelse 47"/>
          <p:cNvCxnSpPr/>
          <p:nvPr/>
        </p:nvCxnSpPr>
        <p:spPr>
          <a:xfrm flipH="1">
            <a:off x="6300192" y="4797152"/>
            <a:ext cx="288032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Lige pilforbindelse 49"/>
          <p:cNvCxnSpPr/>
          <p:nvPr/>
        </p:nvCxnSpPr>
        <p:spPr>
          <a:xfrm flipH="1">
            <a:off x="6156176" y="5229200"/>
            <a:ext cx="43204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Afrundet rektangel 52"/>
          <p:cNvSpPr/>
          <p:nvPr/>
        </p:nvSpPr>
        <p:spPr>
          <a:xfrm>
            <a:off x="467544" y="4581128"/>
            <a:ext cx="864096" cy="57606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FØ virke</a:t>
            </a:r>
          </a:p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RECCE</a:t>
            </a:r>
            <a:endParaRPr lang="da-DK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468" y="476672"/>
            <a:ext cx="7200900" cy="798513"/>
          </a:xfrm>
        </p:spPr>
        <p:txBody>
          <a:bodyPr/>
          <a:lstStyle/>
          <a:p>
            <a:pPr algn="ctr"/>
            <a:r>
              <a:rPr lang="da-DK" dirty="0" smtClean="0"/>
              <a:t>Organisation 1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>
              <a:buNone/>
            </a:pPr>
            <a:endParaRPr lang="da-DK" b="1" dirty="0"/>
          </a:p>
        </p:txBody>
      </p:sp>
      <p:sp>
        <p:nvSpPr>
          <p:cNvPr id="4" name="Rektangel 3"/>
          <p:cNvSpPr/>
          <p:nvPr/>
        </p:nvSpPr>
        <p:spPr>
          <a:xfrm>
            <a:off x="755576" y="2492896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KAS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259632" y="2492896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KAS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755576" y="2924944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FPK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403648" y="2996952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POC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67544" y="3356992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ROB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1520" y="2708920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FPK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79512" y="3789040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RØD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187624" y="4077072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SVM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539552" y="4149080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RØD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251520" y="4509120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POA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827584" y="4725144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POA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1475656" y="4437112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SVM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1403648" y="4941168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KBR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179512" y="5013176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INF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827584" y="5157192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INF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1331640" y="5445224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INF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251520" y="5445224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INF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827584" y="3717032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RØD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1187624" y="3356992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ROB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195736" y="2204864"/>
            <a:ext cx="1800200" cy="1008112"/>
          </a:xfrm>
          <a:prstGeom prst="ellipse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2771800" y="3212976"/>
            <a:ext cx="1800200" cy="1008112"/>
          </a:xfrm>
          <a:prstGeom prst="ellipse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2123728" y="4221088"/>
            <a:ext cx="1800200" cy="1008112"/>
          </a:xfrm>
          <a:prstGeom prst="ellipse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2843808" y="5229200"/>
            <a:ext cx="1800200" cy="1008112"/>
          </a:xfrm>
          <a:prstGeom prst="ellipse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Rektangel 30"/>
          <p:cNvSpPr/>
          <p:nvPr/>
        </p:nvSpPr>
        <p:spPr>
          <a:xfrm>
            <a:off x="2627784" y="2276872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FPK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2339752" y="2636912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FPK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3419872" y="2636912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KAS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3131840" y="2276872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KAS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2915816" y="2780928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POC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2843808" y="3717032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ROB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3059832" y="3356992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ROB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38" name="Rektangel 37"/>
          <p:cNvSpPr/>
          <p:nvPr/>
        </p:nvSpPr>
        <p:spPr>
          <a:xfrm>
            <a:off x="3491880" y="3717032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RØD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3995936" y="3645024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RØD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3635896" y="3284984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RØD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3419872" y="4581128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SVM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3131840" y="4869160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SVM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43" name="Rektangel 42"/>
          <p:cNvSpPr/>
          <p:nvPr/>
        </p:nvSpPr>
        <p:spPr>
          <a:xfrm>
            <a:off x="2555776" y="4725144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POA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2987824" y="4293096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POA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2483768" y="4365104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KBR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47" name="Rektangel 46"/>
          <p:cNvSpPr/>
          <p:nvPr/>
        </p:nvSpPr>
        <p:spPr>
          <a:xfrm>
            <a:off x="3419872" y="5877272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INF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3995936" y="5733256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INF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3059832" y="5517232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INF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3707904" y="5373216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INF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5220072" y="2132856"/>
            <a:ext cx="1728192" cy="165618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Ellipse 51"/>
          <p:cNvSpPr/>
          <p:nvPr/>
        </p:nvSpPr>
        <p:spPr>
          <a:xfrm>
            <a:off x="6732240" y="3284984"/>
            <a:ext cx="1728192" cy="165618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Ellipse 52"/>
          <p:cNvSpPr/>
          <p:nvPr/>
        </p:nvSpPr>
        <p:spPr>
          <a:xfrm>
            <a:off x="5076056" y="4365104"/>
            <a:ext cx="1728192" cy="165618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4" name="Rektangel 53"/>
          <p:cNvSpPr/>
          <p:nvPr/>
        </p:nvSpPr>
        <p:spPr>
          <a:xfrm>
            <a:off x="7092280" y="4293096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INF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6948264" y="3717032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INF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7596336" y="4293096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INF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7596336" y="3645024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INF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6228184" y="4941168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SVM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59" name="Rektangel 58"/>
          <p:cNvSpPr/>
          <p:nvPr/>
        </p:nvSpPr>
        <p:spPr>
          <a:xfrm>
            <a:off x="5724128" y="4509120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SVM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60" name="Rektangel 59"/>
          <p:cNvSpPr/>
          <p:nvPr/>
        </p:nvSpPr>
        <p:spPr>
          <a:xfrm>
            <a:off x="5724128" y="5229200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POA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5148064" y="4869160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POA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6228184" y="5301208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KBR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5652120" y="4869160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RØD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5148064" y="5229200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RØD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5724128" y="5661248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RØD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66" name="Rektangel 65"/>
          <p:cNvSpPr/>
          <p:nvPr/>
        </p:nvSpPr>
        <p:spPr>
          <a:xfrm>
            <a:off x="6228184" y="3140968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ROB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67" name="Rektangel 66"/>
          <p:cNvSpPr/>
          <p:nvPr/>
        </p:nvSpPr>
        <p:spPr>
          <a:xfrm>
            <a:off x="5652120" y="3356992"/>
            <a:ext cx="50405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ROB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5220072" y="2852936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KAS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5724128" y="2996952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KAS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70" name="Rektangel 69"/>
          <p:cNvSpPr/>
          <p:nvPr/>
        </p:nvSpPr>
        <p:spPr>
          <a:xfrm>
            <a:off x="6372200" y="2780928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POC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71" name="Rektangel 70"/>
          <p:cNvSpPr/>
          <p:nvPr/>
        </p:nvSpPr>
        <p:spPr>
          <a:xfrm>
            <a:off x="5436096" y="2420888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FPK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72" name="Rektangel 71"/>
          <p:cNvSpPr/>
          <p:nvPr/>
        </p:nvSpPr>
        <p:spPr>
          <a:xfrm>
            <a:off x="6084168" y="2276872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 smtClean="0">
                <a:solidFill>
                  <a:schemeClr val="tx1"/>
                </a:solidFill>
              </a:rPr>
              <a:t>FPK</a:t>
            </a:r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73" name="Afrundet rektangel 72"/>
          <p:cNvSpPr/>
          <p:nvPr/>
        </p:nvSpPr>
        <p:spPr>
          <a:xfrm>
            <a:off x="179512" y="1340768"/>
            <a:ext cx="8568952" cy="720080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dirty="0" smtClean="0">
                <a:solidFill>
                  <a:schemeClr val="tx1"/>
                </a:solidFill>
              </a:rPr>
              <a:t>UAFD stiller GRP                 Uddannelseshold                               Øvelsesorganisation etableres</a:t>
            </a:r>
          </a:p>
          <a:p>
            <a:r>
              <a:rPr lang="da-DK" sz="1400" dirty="0" smtClean="0">
                <a:solidFill>
                  <a:schemeClr val="tx1"/>
                </a:solidFill>
              </a:rPr>
              <a:t>jf. opgaveanvisning                sammensættes                                        KC </a:t>
            </a:r>
            <a:r>
              <a:rPr lang="da-DK" sz="1400" dirty="0" err="1" smtClean="0">
                <a:solidFill>
                  <a:schemeClr val="tx1"/>
                </a:solidFill>
              </a:rPr>
              <a:t>enkadrerer</a:t>
            </a:r>
            <a:r>
              <a:rPr lang="da-DK" sz="1400" dirty="0" smtClean="0">
                <a:solidFill>
                  <a:schemeClr val="tx1"/>
                </a:solidFill>
              </a:rPr>
              <a:t> UAFD</a:t>
            </a:r>
            <a:endParaRPr lang="da-DK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00900" cy="798513"/>
          </a:xfrm>
        </p:spPr>
        <p:txBody>
          <a:bodyPr/>
          <a:lstStyle/>
          <a:p>
            <a:pPr algn="ctr"/>
            <a:r>
              <a:rPr lang="da-DK" dirty="0" smtClean="0"/>
              <a:t>Organisation 2</a:t>
            </a:r>
            <a:endParaRPr lang="da-DK" dirty="0"/>
          </a:p>
        </p:txBody>
      </p:sp>
      <p:grpSp>
        <p:nvGrpSpPr>
          <p:cNvPr id="3" name="Gruppe 135"/>
          <p:cNvGrpSpPr/>
          <p:nvPr/>
        </p:nvGrpSpPr>
        <p:grpSpPr>
          <a:xfrm>
            <a:off x="539552" y="1916832"/>
            <a:ext cx="2796931" cy="1811223"/>
            <a:chOff x="755576" y="2420888"/>
            <a:chExt cx="2796931" cy="1811223"/>
          </a:xfrm>
        </p:grpSpPr>
        <p:sp>
          <p:nvSpPr>
            <p:cNvPr id="48" name="Tekstboks 47"/>
            <p:cNvSpPr txBox="1"/>
            <p:nvPr/>
          </p:nvSpPr>
          <p:spPr>
            <a:xfrm>
              <a:off x="1835696" y="2708920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HD</a:t>
              </a:r>
              <a:endParaRPr lang="da-DK" dirty="0"/>
            </a:p>
          </p:txBody>
        </p:sp>
        <p:grpSp>
          <p:nvGrpSpPr>
            <p:cNvPr id="5" name="Gruppe 134"/>
            <p:cNvGrpSpPr/>
            <p:nvPr/>
          </p:nvGrpSpPr>
          <p:grpSpPr>
            <a:xfrm>
              <a:off x="755576" y="2420888"/>
              <a:ext cx="2796931" cy="1811223"/>
              <a:chOff x="334908" y="2564904"/>
              <a:chExt cx="2796931" cy="1811223"/>
            </a:xfrm>
          </p:grpSpPr>
          <p:cxnSp>
            <p:nvCxnSpPr>
              <p:cNvPr id="19" name="Lige forbindelse 18"/>
              <p:cNvCxnSpPr/>
              <p:nvPr/>
            </p:nvCxnSpPr>
            <p:spPr>
              <a:xfrm>
                <a:off x="2825418" y="3639649"/>
                <a:ext cx="3145" cy="2177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uppe 52"/>
              <p:cNvGrpSpPr/>
              <p:nvPr/>
            </p:nvGrpSpPr>
            <p:grpSpPr>
              <a:xfrm>
                <a:off x="334908" y="2564904"/>
                <a:ext cx="2796931" cy="1811223"/>
                <a:chOff x="334908" y="2564904"/>
                <a:chExt cx="2796931" cy="1811223"/>
              </a:xfrm>
            </p:grpSpPr>
            <p:grpSp>
              <p:nvGrpSpPr>
                <p:cNvPr id="7" name="Gruppe 46"/>
                <p:cNvGrpSpPr/>
                <p:nvPr/>
              </p:nvGrpSpPr>
              <p:grpSpPr>
                <a:xfrm>
                  <a:off x="334908" y="2564904"/>
                  <a:ext cx="2793484" cy="1800210"/>
                  <a:chOff x="334908" y="2564904"/>
                  <a:chExt cx="2793484" cy="1800210"/>
                </a:xfrm>
              </p:grpSpPr>
              <p:grpSp>
                <p:nvGrpSpPr>
                  <p:cNvPr id="8" name="Gruppe 40"/>
                  <p:cNvGrpSpPr/>
                  <p:nvPr/>
                </p:nvGrpSpPr>
                <p:grpSpPr>
                  <a:xfrm>
                    <a:off x="1115616" y="3897346"/>
                    <a:ext cx="576064" cy="467758"/>
                    <a:chOff x="1115616" y="3897346"/>
                    <a:chExt cx="576064" cy="467758"/>
                  </a:xfrm>
                </p:grpSpPr>
                <p:sp>
                  <p:nvSpPr>
                    <p:cNvPr id="21" name="Rektangel 20"/>
                    <p:cNvSpPr/>
                    <p:nvPr/>
                  </p:nvSpPr>
                  <p:spPr>
                    <a:xfrm>
                      <a:off x="1115616" y="4005064"/>
                      <a:ext cx="576064" cy="36004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26" name="Ellipse 25"/>
                    <p:cNvSpPr/>
                    <p:nvPr/>
                  </p:nvSpPr>
                  <p:spPr>
                    <a:xfrm>
                      <a:off x="1322994" y="3897346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27" name="Ellipse 26"/>
                    <p:cNvSpPr/>
                    <p:nvPr/>
                  </p:nvSpPr>
                  <p:spPr>
                    <a:xfrm>
                      <a:off x="1423062" y="3898577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</p:grpSp>
              <p:grpSp>
                <p:nvGrpSpPr>
                  <p:cNvPr id="9" name="Gruppe 28"/>
                  <p:cNvGrpSpPr/>
                  <p:nvPr/>
                </p:nvGrpSpPr>
                <p:grpSpPr>
                  <a:xfrm>
                    <a:off x="334908" y="3897356"/>
                    <a:ext cx="576064" cy="467758"/>
                    <a:chOff x="1115616" y="3897346"/>
                    <a:chExt cx="576064" cy="467758"/>
                  </a:xfrm>
                </p:grpSpPr>
                <p:sp>
                  <p:nvSpPr>
                    <p:cNvPr id="30" name="Rektangel 29"/>
                    <p:cNvSpPr/>
                    <p:nvPr/>
                  </p:nvSpPr>
                  <p:spPr>
                    <a:xfrm>
                      <a:off x="1115616" y="4005064"/>
                      <a:ext cx="576064" cy="36004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31" name="Ellipse 30"/>
                    <p:cNvSpPr/>
                    <p:nvPr/>
                  </p:nvSpPr>
                  <p:spPr>
                    <a:xfrm>
                      <a:off x="1322994" y="3897346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32" name="Ellipse 31"/>
                    <p:cNvSpPr/>
                    <p:nvPr/>
                  </p:nvSpPr>
                  <p:spPr>
                    <a:xfrm>
                      <a:off x="1423062" y="3898577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</p:grpSp>
              <p:grpSp>
                <p:nvGrpSpPr>
                  <p:cNvPr id="10" name="Gruppe 32"/>
                  <p:cNvGrpSpPr/>
                  <p:nvPr/>
                </p:nvGrpSpPr>
                <p:grpSpPr>
                  <a:xfrm>
                    <a:off x="2552328" y="3893546"/>
                    <a:ext cx="576064" cy="467758"/>
                    <a:chOff x="1115616" y="3897346"/>
                    <a:chExt cx="576064" cy="467758"/>
                  </a:xfrm>
                </p:grpSpPr>
                <p:sp>
                  <p:nvSpPr>
                    <p:cNvPr id="34" name="Rektangel 33"/>
                    <p:cNvSpPr/>
                    <p:nvPr/>
                  </p:nvSpPr>
                  <p:spPr>
                    <a:xfrm>
                      <a:off x="1115616" y="4005064"/>
                      <a:ext cx="576064" cy="36004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35" name="Ellipse 34"/>
                    <p:cNvSpPr/>
                    <p:nvPr/>
                  </p:nvSpPr>
                  <p:spPr>
                    <a:xfrm>
                      <a:off x="1322994" y="3897346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36" name="Ellipse 35"/>
                    <p:cNvSpPr/>
                    <p:nvPr/>
                  </p:nvSpPr>
                  <p:spPr>
                    <a:xfrm>
                      <a:off x="1423062" y="3898577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</p:grpSp>
              <p:grpSp>
                <p:nvGrpSpPr>
                  <p:cNvPr id="11" name="Gruppe 39"/>
                  <p:cNvGrpSpPr/>
                  <p:nvPr/>
                </p:nvGrpSpPr>
                <p:grpSpPr>
                  <a:xfrm>
                    <a:off x="1835696" y="3893284"/>
                    <a:ext cx="576064" cy="471820"/>
                    <a:chOff x="1835696" y="3893284"/>
                    <a:chExt cx="576064" cy="471820"/>
                  </a:xfrm>
                </p:grpSpPr>
                <p:sp>
                  <p:nvSpPr>
                    <p:cNvPr id="22" name="Rektangel 21"/>
                    <p:cNvSpPr/>
                    <p:nvPr/>
                  </p:nvSpPr>
                  <p:spPr>
                    <a:xfrm>
                      <a:off x="1835696" y="4005064"/>
                      <a:ext cx="576064" cy="36004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37" name="Ellipse 36"/>
                    <p:cNvSpPr/>
                    <p:nvPr/>
                  </p:nvSpPr>
                  <p:spPr>
                    <a:xfrm>
                      <a:off x="1952230" y="3894395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38" name="Ellipse 37"/>
                    <p:cNvSpPr/>
                    <p:nvPr/>
                  </p:nvSpPr>
                  <p:spPr>
                    <a:xfrm>
                      <a:off x="2063761" y="3893656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39" name="Ellipse 38"/>
                    <p:cNvSpPr/>
                    <p:nvPr/>
                  </p:nvSpPr>
                  <p:spPr>
                    <a:xfrm>
                      <a:off x="2173457" y="3893284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</p:grpSp>
              <p:grpSp>
                <p:nvGrpSpPr>
                  <p:cNvPr id="13" name="Gruppe 45"/>
                  <p:cNvGrpSpPr/>
                  <p:nvPr/>
                </p:nvGrpSpPr>
                <p:grpSpPr>
                  <a:xfrm>
                    <a:off x="611560" y="2564904"/>
                    <a:ext cx="2232248" cy="1299964"/>
                    <a:chOff x="611560" y="2564904"/>
                    <a:chExt cx="2232248" cy="1299964"/>
                  </a:xfrm>
                </p:grpSpPr>
                <p:cxnSp>
                  <p:nvCxnSpPr>
                    <p:cNvPr id="12" name="Lige forbindelse 11"/>
                    <p:cNvCxnSpPr>
                      <a:stCxn id="4" idx="2"/>
                    </p:cNvCxnSpPr>
                    <p:nvPr/>
                  </p:nvCxnSpPr>
                  <p:spPr>
                    <a:xfrm>
                      <a:off x="1727684" y="3429000"/>
                      <a:ext cx="3145" cy="21771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Lige forbindelse 14"/>
                    <p:cNvCxnSpPr/>
                    <p:nvPr/>
                  </p:nvCxnSpPr>
                  <p:spPr>
                    <a:xfrm>
                      <a:off x="611560" y="3645024"/>
                      <a:ext cx="223224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Lige forbindelse 15"/>
                    <p:cNvCxnSpPr/>
                    <p:nvPr/>
                  </p:nvCxnSpPr>
                  <p:spPr>
                    <a:xfrm>
                      <a:off x="625523" y="3647154"/>
                      <a:ext cx="3145" cy="21771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Lige forbindelse 16"/>
                    <p:cNvCxnSpPr/>
                    <p:nvPr/>
                  </p:nvCxnSpPr>
                  <p:spPr>
                    <a:xfrm>
                      <a:off x="1403648" y="3645024"/>
                      <a:ext cx="3145" cy="21771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Lige forbindelse 17"/>
                    <p:cNvCxnSpPr/>
                    <p:nvPr/>
                  </p:nvCxnSpPr>
                  <p:spPr>
                    <a:xfrm>
                      <a:off x="2123728" y="3645024"/>
                      <a:ext cx="3145" cy="21771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" name="Gruppe 44"/>
                    <p:cNvGrpSpPr/>
                    <p:nvPr/>
                  </p:nvGrpSpPr>
                  <p:grpSpPr>
                    <a:xfrm>
                      <a:off x="1115616" y="2564904"/>
                      <a:ext cx="1224136" cy="864096"/>
                      <a:chOff x="1115616" y="2564904"/>
                      <a:chExt cx="1224136" cy="864096"/>
                    </a:xfrm>
                  </p:grpSpPr>
                  <p:sp>
                    <p:nvSpPr>
                      <p:cNvPr id="4" name="Rektangel 3"/>
                      <p:cNvSpPr/>
                      <p:nvPr/>
                    </p:nvSpPr>
                    <p:spPr>
                      <a:xfrm>
                        <a:off x="1115616" y="2708920"/>
                        <a:ext cx="1224136" cy="72008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a-DK"/>
                      </a:p>
                    </p:txBody>
                  </p:sp>
                  <p:cxnSp>
                    <p:nvCxnSpPr>
                      <p:cNvPr id="43" name="Lige forbindelse 42"/>
                      <p:cNvCxnSpPr/>
                      <p:nvPr/>
                    </p:nvCxnSpPr>
                    <p:spPr>
                      <a:xfrm>
                        <a:off x="1619672" y="2564904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Lige forbindelse 43"/>
                      <p:cNvCxnSpPr/>
                      <p:nvPr/>
                    </p:nvCxnSpPr>
                    <p:spPr>
                      <a:xfrm>
                        <a:off x="1763688" y="2564904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49" name="Tekstboks 48"/>
                <p:cNvSpPr txBox="1"/>
                <p:nvPr/>
              </p:nvSpPr>
              <p:spPr>
                <a:xfrm>
                  <a:off x="381832" y="4037162"/>
                  <a:ext cx="5040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1200" dirty="0" smtClean="0"/>
                    <a:t>SAN</a:t>
                  </a:r>
                  <a:endParaRPr lang="da-DK" sz="1200" dirty="0"/>
                </a:p>
              </p:txBody>
            </p:sp>
            <p:sp>
              <p:nvSpPr>
                <p:cNvPr id="50" name="Tekstboks 49"/>
                <p:cNvSpPr txBox="1"/>
                <p:nvPr/>
              </p:nvSpPr>
              <p:spPr>
                <a:xfrm>
                  <a:off x="1143710" y="4024933"/>
                  <a:ext cx="5040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200" dirty="0" smtClean="0"/>
                    <a:t>FS</a:t>
                  </a:r>
                  <a:endParaRPr lang="da-DK" sz="1200" dirty="0"/>
                </a:p>
              </p:txBody>
            </p:sp>
            <p:sp>
              <p:nvSpPr>
                <p:cNvPr id="51" name="Tekstboks 50"/>
                <p:cNvSpPr txBox="1"/>
                <p:nvPr/>
              </p:nvSpPr>
              <p:spPr>
                <a:xfrm>
                  <a:off x="1822059" y="3976017"/>
                  <a:ext cx="6019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dirty="0" smtClean="0"/>
                    <a:t>White </a:t>
                  </a:r>
                  <a:r>
                    <a:rPr lang="da-DK" sz="1000" dirty="0" err="1" smtClean="0"/>
                    <a:t>Cell</a:t>
                  </a:r>
                  <a:endParaRPr lang="da-DK" sz="1000" dirty="0"/>
                </a:p>
              </p:txBody>
            </p:sp>
            <p:sp>
              <p:nvSpPr>
                <p:cNvPr id="52" name="Tekstboks 51"/>
                <p:cNvSpPr txBox="1"/>
                <p:nvPr/>
              </p:nvSpPr>
              <p:spPr>
                <a:xfrm>
                  <a:off x="2571916" y="4036176"/>
                  <a:ext cx="55992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200" dirty="0" smtClean="0"/>
                    <a:t>SITC</a:t>
                  </a:r>
                  <a:endParaRPr lang="da-DK" sz="1200" dirty="0"/>
                </a:p>
              </p:txBody>
            </p:sp>
          </p:grpSp>
        </p:grpSp>
      </p:grpSp>
      <p:sp>
        <p:nvSpPr>
          <p:cNvPr id="54" name="Tekstboks 53"/>
          <p:cNvSpPr txBox="1"/>
          <p:nvPr/>
        </p:nvSpPr>
        <p:spPr>
          <a:xfrm>
            <a:off x="2555776" y="191683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/>
              <a:t>Sted: Høveltegård</a:t>
            </a:r>
            <a:endParaRPr lang="da-DK" sz="1800" dirty="0"/>
          </a:p>
        </p:txBody>
      </p:sp>
      <p:cxnSp>
        <p:nvCxnSpPr>
          <p:cNvPr id="56" name="Lige forbindelse 55"/>
          <p:cNvCxnSpPr/>
          <p:nvPr/>
        </p:nvCxnSpPr>
        <p:spPr>
          <a:xfrm>
            <a:off x="4067944" y="1988840"/>
            <a:ext cx="0" cy="3888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uppe 103"/>
          <p:cNvGrpSpPr/>
          <p:nvPr/>
        </p:nvGrpSpPr>
        <p:grpSpPr>
          <a:xfrm>
            <a:off x="4788024" y="1895767"/>
            <a:ext cx="1510262" cy="2020642"/>
            <a:chOff x="4788024" y="1844824"/>
            <a:chExt cx="1510262" cy="2020642"/>
          </a:xfrm>
        </p:grpSpPr>
        <p:grpSp>
          <p:nvGrpSpPr>
            <p:cNvPr id="23" name="Gruppe 101"/>
            <p:cNvGrpSpPr/>
            <p:nvPr/>
          </p:nvGrpSpPr>
          <p:grpSpPr>
            <a:xfrm>
              <a:off x="4788024" y="1844824"/>
              <a:ext cx="1510262" cy="2020642"/>
              <a:chOff x="4788024" y="1844824"/>
              <a:chExt cx="1510262" cy="2020642"/>
            </a:xfrm>
          </p:grpSpPr>
          <p:cxnSp>
            <p:nvCxnSpPr>
              <p:cNvPr id="75" name="Lige forbindelse 74"/>
              <p:cNvCxnSpPr/>
              <p:nvPr/>
            </p:nvCxnSpPr>
            <p:spPr>
              <a:xfrm>
                <a:off x="5580112" y="184482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uppe 100"/>
              <p:cNvGrpSpPr/>
              <p:nvPr/>
            </p:nvGrpSpPr>
            <p:grpSpPr>
              <a:xfrm>
                <a:off x="4788024" y="1988840"/>
                <a:ext cx="1510262" cy="1876626"/>
                <a:chOff x="4789930" y="1988840"/>
                <a:chExt cx="1510262" cy="1876626"/>
              </a:xfrm>
            </p:grpSpPr>
            <p:sp>
              <p:nvSpPr>
                <p:cNvPr id="74" name="Rektangel 73"/>
                <p:cNvSpPr/>
                <p:nvPr/>
              </p:nvSpPr>
              <p:spPr>
                <a:xfrm>
                  <a:off x="4992668" y="1988840"/>
                  <a:ext cx="1224136" cy="72008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grpSp>
              <p:nvGrpSpPr>
                <p:cNvPr id="25" name="Gruppe 99"/>
                <p:cNvGrpSpPr/>
                <p:nvPr/>
              </p:nvGrpSpPr>
              <p:grpSpPr>
                <a:xfrm>
                  <a:off x="4789930" y="2132856"/>
                  <a:ext cx="1510262" cy="1732610"/>
                  <a:chOff x="4789930" y="2132856"/>
                  <a:chExt cx="1510262" cy="1732610"/>
                </a:xfrm>
              </p:grpSpPr>
              <p:grpSp>
                <p:nvGrpSpPr>
                  <p:cNvPr id="28" name="Gruppe 28"/>
                  <p:cNvGrpSpPr/>
                  <p:nvPr/>
                </p:nvGrpSpPr>
                <p:grpSpPr>
                  <a:xfrm>
                    <a:off x="5724128" y="3212976"/>
                    <a:ext cx="576064" cy="467758"/>
                    <a:chOff x="1115616" y="3897346"/>
                    <a:chExt cx="576064" cy="467758"/>
                  </a:xfrm>
                </p:grpSpPr>
                <p:sp>
                  <p:nvSpPr>
                    <p:cNvPr id="84" name="Rektangel 83"/>
                    <p:cNvSpPr/>
                    <p:nvPr/>
                  </p:nvSpPr>
                  <p:spPr>
                    <a:xfrm>
                      <a:off x="1115616" y="4005064"/>
                      <a:ext cx="576064" cy="36004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85" name="Ellipse 84"/>
                    <p:cNvSpPr/>
                    <p:nvPr/>
                  </p:nvSpPr>
                  <p:spPr>
                    <a:xfrm>
                      <a:off x="1322994" y="3897346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86" name="Ellipse 85"/>
                    <p:cNvSpPr/>
                    <p:nvPr/>
                  </p:nvSpPr>
                  <p:spPr>
                    <a:xfrm>
                      <a:off x="1423062" y="3898577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</p:grpSp>
              <p:cxnSp>
                <p:nvCxnSpPr>
                  <p:cNvPr id="68" name="Lige forbindelse 11"/>
                  <p:cNvCxnSpPr>
                    <a:stCxn id="74" idx="2"/>
                  </p:cNvCxnSpPr>
                  <p:nvPr/>
                </p:nvCxnSpPr>
                <p:spPr>
                  <a:xfrm>
                    <a:off x="5604736" y="2708920"/>
                    <a:ext cx="3145" cy="2177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Lige forbindelse 68"/>
                  <p:cNvCxnSpPr/>
                  <p:nvPr/>
                </p:nvCxnSpPr>
                <p:spPr>
                  <a:xfrm>
                    <a:off x="5076056" y="2924944"/>
                    <a:ext cx="9361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Lige forbindelse 69"/>
                  <p:cNvCxnSpPr/>
                  <p:nvPr/>
                </p:nvCxnSpPr>
                <p:spPr>
                  <a:xfrm>
                    <a:off x="5076056" y="2924944"/>
                    <a:ext cx="3145" cy="2177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9" name="Gruppe 94"/>
                  <p:cNvGrpSpPr/>
                  <p:nvPr/>
                </p:nvGrpSpPr>
                <p:grpSpPr>
                  <a:xfrm>
                    <a:off x="4789930" y="3222919"/>
                    <a:ext cx="758640" cy="642547"/>
                    <a:chOff x="4572000" y="3212976"/>
                    <a:chExt cx="758640" cy="642547"/>
                  </a:xfrm>
                </p:grpSpPr>
                <p:sp>
                  <p:nvSpPr>
                    <p:cNvPr id="92" name="Rektangel 91"/>
                    <p:cNvSpPr/>
                    <p:nvPr/>
                  </p:nvSpPr>
                  <p:spPr>
                    <a:xfrm>
                      <a:off x="4754576" y="3495483"/>
                      <a:ext cx="576064" cy="3600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91" name="Rektangel 90"/>
                    <p:cNvSpPr/>
                    <p:nvPr/>
                  </p:nvSpPr>
                  <p:spPr>
                    <a:xfrm>
                      <a:off x="4659928" y="3409461"/>
                      <a:ext cx="576064" cy="3600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77" name="Rektangel 76"/>
                    <p:cNvSpPr/>
                    <p:nvPr/>
                  </p:nvSpPr>
                  <p:spPr>
                    <a:xfrm>
                      <a:off x="4572000" y="3324756"/>
                      <a:ext cx="576064" cy="3600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78" name="Ellipse 77"/>
                    <p:cNvSpPr/>
                    <p:nvPr/>
                  </p:nvSpPr>
                  <p:spPr>
                    <a:xfrm>
                      <a:off x="4688534" y="3214087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79" name="Ellipse 78"/>
                    <p:cNvSpPr/>
                    <p:nvPr/>
                  </p:nvSpPr>
                  <p:spPr>
                    <a:xfrm>
                      <a:off x="4800065" y="3213348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80" name="Ellipse 79"/>
                    <p:cNvSpPr/>
                    <p:nvPr/>
                  </p:nvSpPr>
                  <p:spPr>
                    <a:xfrm>
                      <a:off x="4909761" y="3212976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</p:grpSp>
              <p:cxnSp>
                <p:nvCxnSpPr>
                  <p:cNvPr id="96" name="Lige forbindelse 95"/>
                  <p:cNvCxnSpPr/>
                  <p:nvPr/>
                </p:nvCxnSpPr>
                <p:spPr>
                  <a:xfrm>
                    <a:off x="6012160" y="2924944"/>
                    <a:ext cx="3145" cy="2177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boks 98"/>
                  <p:cNvSpPr txBox="1"/>
                  <p:nvPr/>
                </p:nvSpPr>
                <p:spPr>
                  <a:xfrm>
                    <a:off x="5148064" y="2132856"/>
                    <a:ext cx="93610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a-DK" dirty="0" smtClean="0"/>
                      <a:t>BEV</a:t>
                    </a:r>
                    <a:endParaRPr lang="da-DK" dirty="0"/>
                  </a:p>
                </p:txBody>
              </p:sp>
            </p:grpSp>
          </p:grpSp>
        </p:grpSp>
        <p:sp>
          <p:nvSpPr>
            <p:cNvPr id="103" name="Tekstboks 102"/>
            <p:cNvSpPr txBox="1"/>
            <p:nvPr/>
          </p:nvSpPr>
          <p:spPr>
            <a:xfrm>
              <a:off x="5796136" y="3356992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 smtClean="0"/>
                <a:t>ST</a:t>
              </a:r>
              <a:endParaRPr lang="da-DK" sz="1200" dirty="0"/>
            </a:p>
          </p:txBody>
        </p:sp>
      </p:grpSp>
      <p:sp>
        <p:nvSpPr>
          <p:cNvPr id="105" name="Tekstboks 104"/>
          <p:cNvSpPr txBox="1"/>
          <p:nvPr/>
        </p:nvSpPr>
        <p:spPr>
          <a:xfrm>
            <a:off x="6588224" y="1988840"/>
            <a:ext cx="2483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Kompagnilejr 1</a:t>
            </a:r>
          </a:p>
          <a:p>
            <a:r>
              <a:rPr lang="da-DK" sz="1600" dirty="0" smtClean="0"/>
              <a:t>KC udpeges, han vælger FØ og sammensætter DEL af organisatoriske GRP</a:t>
            </a:r>
          </a:p>
          <a:p>
            <a:endParaRPr lang="da-DK" sz="1600" dirty="0"/>
          </a:p>
        </p:txBody>
      </p:sp>
      <p:cxnSp>
        <p:nvCxnSpPr>
          <p:cNvPr id="106" name="Lige forbindelse 105"/>
          <p:cNvCxnSpPr/>
          <p:nvPr/>
        </p:nvCxnSpPr>
        <p:spPr>
          <a:xfrm flipH="1">
            <a:off x="395536" y="407707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uppe 168"/>
          <p:cNvGrpSpPr/>
          <p:nvPr/>
        </p:nvGrpSpPr>
        <p:grpSpPr>
          <a:xfrm>
            <a:off x="683568" y="4298621"/>
            <a:ext cx="2520280" cy="2010699"/>
            <a:chOff x="683568" y="4221088"/>
            <a:chExt cx="2520280" cy="2010699"/>
          </a:xfrm>
        </p:grpSpPr>
        <p:cxnSp>
          <p:nvCxnSpPr>
            <p:cNvPr id="139" name="Lige forbindelse 138"/>
            <p:cNvCxnSpPr/>
            <p:nvPr/>
          </p:nvCxnSpPr>
          <p:spPr>
            <a:xfrm>
              <a:off x="2051720" y="4221088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ktangel 140"/>
            <p:cNvSpPr/>
            <p:nvPr/>
          </p:nvSpPr>
          <p:spPr>
            <a:xfrm>
              <a:off x="1403648" y="4365104"/>
              <a:ext cx="1224136" cy="7200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47" name="Gruppe 28"/>
            <p:cNvGrpSpPr/>
            <p:nvPr/>
          </p:nvGrpSpPr>
          <p:grpSpPr>
            <a:xfrm>
              <a:off x="1691680" y="5589240"/>
              <a:ext cx="576064" cy="467758"/>
              <a:chOff x="1115616" y="3897346"/>
              <a:chExt cx="576064" cy="467758"/>
            </a:xfrm>
          </p:grpSpPr>
          <p:sp>
            <p:nvSpPr>
              <p:cNvPr id="156" name="Rektangel 155"/>
              <p:cNvSpPr/>
              <p:nvPr/>
            </p:nvSpPr>
            <p:spPr>
              <a:xfrm>
                <a:off x="1115616" y="4005064"/>
                <a:ext cx="576064" cy="3600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7" name="Ellipse 156"/>
              <p:cNvSpPr/>
              <p:nvPr/>
            </p:nvSpPr>
            <p:spPr>
              <a:xfrm>
                <a:off x="1322994" y="389734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8" name="Ellipse 157"/>
              <p:cNvSpPr/>
              <p:nvPr/>
            </p:nvSpPr>
            <p:spPr>
              <a:xfrm>
                <a:off x="1423062" y="389857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cxnSp>
          <p:nvCxnSpPr>
            <p:cNvPr id="144" name="Lige forbindelse 11"/>
            <p:cNvCxnSpPr/>
            <p:nvPr/>
          </p:nvCxnSpPr>
          <p:spPr>
            <a:xfrm>
              <a:off x="1979712" y="5085184"/>
              <a:ext cx="3145" cy="217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Lige forbindelse 144"/>
            <p:cNvCxnSpPr/>
            <p:nvPr/>
          </p:nvCxnSpPr>
          <p:spPr>
            <a:xfrm>
              <a:off x="971600" y="5301208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Lige forbindelse 145"/>
            <p:cNvCxnSpPr/>
            <p:nvPr/>
          </p:nvCxnSpPr>
          <p:spPr>
            <a:xfrm>
              <a:off x="971600" y="5301208"/>
              <a:ext cx="3145" cy="217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uppe 94"/>
            <p:cNvGrpSpPr/>
            <p:nvPr/>
          </p:nvGrpSpPr>
          <p:grpSpPr>
            <a:xfrm>
              <a:off x="683568" y="5589240"/>
              <a:ext cx="758640" cy="642547"/>
              <a:chOff x="4572000" y="3212976"/>
              <a:chExt cx="758640" cy="642547"/>
            </a:xfrm>
          </p:grpSpPr>
          <p:sp>
            <p:nvSpPr>
              <p:cNvPr id="150" name="Rektangel 149"/>
              <p:cNvSpPr/>
              <p:nvPr/>
            </p:nvSpPr>
            <p:spPr>
              <a:xfrm>
                <a:off x="4754576" y="3495483"/>
                <a:ext cx="576064" cy="36004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1" name="Rektangel 150"/>
              <p:cNvSpPr/>
              <p:nvPr/>
            </p:nvSpPr>
            <p:spPr>
              <a:xfrm>
                <a:off x="4659928" y="3409461"/>
                <a:ext cx="576064" cy="36004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2" name="Rektangel 151"/>
              <p:cNvSpPr/>
              <p:nvPr/>
            </p:nvSpPr>
            <p:spPr>
              <a:xfrm>
                <a:off x="4572000" y="3324756"/>
                <a:ext cx="576064" cy="36004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4688534" y="321408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4800065" y="321334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5" name="Ellipse 154"/>
              <p:cNvSpPr/>
              <p:nvPr/>
            </p:nvSpPr>
            <p:spPr>
              <a:xfrm>
                <a:off x="4909761" y="321297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cxnSp>
          <p:nvCxnSpPr>
            <p:cNvPr id="148" name="Lige forbindelse 147"/>
            <p:cNvCxnSpPr/>
            <p:nvPr/>
          </p:nvCxnSpPr>
          <p:spPr>
            <a:xfrm>
              <a:off x="1979712" y="5301208"/>
              <a:ext cx="3145" cy="217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kstboks 148"/>
            <p:cNvSpPr txBox="1"/>
            <p:nvPr/>
          </p:nvSpPr>
          <p:spPr>
            <a:xfrm>
              <a:off x="1691680" y="4509120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INF</a:t>
              </a:r>
              <a:endParaRPr lang="da-DK" dirty="0"/>
            </a:p>
          </p:txBody>
        </p:sp>
        <p:cxnSp>
          <p:nvCxnSpPr>
            <p:cNvPr id="162" name="Lige forbindelse 161"/>
            <p:cNvCxnSpPr/>
            <p:nvPr/>
          </p:nvCxnSpPr>
          <p:spPr>
            <a:xfrm>
              <a:off x="2915816" y="5301208"/>
              <a:ext cx="3145" cy="217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uppe 28"/>
            <p:cNvGrpSpPr/>
            <p:nvPr/>
          </p:nvGrpSpPr>
          <p:grpSpPr>
            <a:xfrm>
              <a:off x="2627784" y="5589240"/>
              <a:ext cx="576064" cy="467758"/>
              <a:chOff x="1115616" y="3897346"/>
              <a:chExt cx="576064" cy="467758"/>
            </a:xfrm>
          </p:grpSpPr>
          <p:sp>
            <p:nvSpPr>
              <p:cNvPr id="164" name="Rektangel 163"/>
              <p:cNvSpPr/>
              <p:nvPr/>
            </p:nvSpPr>
            <p:spPr>
              <a:xfrm>
                <a:off x="1115616" y="4005064"/>
                <a:ext cx="576064" cy="3600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5" name="Ellipse 164"/>
              <p:cNvSpPr/>
              <p:nvPr/>
            </p:nvSpPr>
            <p:spPr>
              <a:xfrm>
                <a:off x="1322994" y="389734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6" name="Ellipse 165"/>
              <p:cNvSpPr/>
              <p:nvPr/>
            </p:nvSpPr>
            <p:spPr>
              <a:xfrm>
                <a:off x="1423062" y="389857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167" name="Tekstboks 166"/>
            <p:cNvSpPr txBox="1"/>
            <p:nvPr/>
          </p:nvSpPr>
          <p:spPr>
            <a:xfrm>
              <a:off x="2699792" y="5733256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 smtClean="0"/>
                <a:t>ST</a:t>
              </a:r>
              <a:endParaRPr lang="da-DK" sz="1200" dirty="0"/>
            </a:p>
          </p:txBody>
        </p:sp>
        <p:sp>
          <p:nvSpPr>
            <p:cNvPr id="168" name="Tekstboks 167"/>
            <p:cNvSpPr txBox="1"/>
            <p:nvPr/>
          </p:nvSpPr>
          <p:spPr>
            <a:xfrm>
              <a:off x="1763688" y="5733256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 smtClean="0"/>
                <a:t>PTR</a:t>
              </a:r>
              <a:endParaRPr lang="da-DK" sz="1200" dirty="0"/>
            </a:p>
          </p:txBody>
        </p:sp>
      </p:grpSp>
      <p:grpSp>
        <p:nvGrpSpPr>
          <p:cNvPr id="120" name="Gruppe 103"/>
          <p:cNvGrpSpPr/>
          <p:nvPr/>
        </p:nvGrpSpPr>
        <p:grpSpPr>
          <a:xfrm>
            <a:off x="4789930" y="4272031"/>
            <a:ext cx="1510262" cy="2020642"/>
            <a:chOff x="4788024" y="1844824"/>
            <a:chExt cx="1510262" cy="2020642"/>
          </a:xfrm>
        </p:grpSpPr>
        <p:grpSp>
          <p:nvGrpSpPr>
            <p:cNvPr id="123" name="Gruppe 101"/>
            <p:cNvGrpSpPr/>
            <p:nvPr/>
          </p:nvGrpSpPr>
          <p:grpSpPr>
            <a:xfrm>
              <a:off x="4788024" y="1844824"/>
              <a:ext cx="1510262" cy="2020642"/>
              <a:chOff x="4788024" y="1844824"/>
              <a:chExt cx="1510262" cy="2020642"/>
            </a:xfrm>
          </p:grpSpPr>
          <p:cxnSp>
            <p:nvCxnSpPr>
              <p:cNvPr id="136" name="Lige forbindelse 135"/>
              <p:cNvCxnSpPr/>
              <p:nvPr/>
            </p:nvCxnSpPr>
            <p:spPr>
              <a:xfrm>
                <a:off x="5580112" y="184482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7" name="Gruppe 100"/>
              <p:cNvGrpSpPr/>
              <p:nvPr/>
            </p:nvGrpSpPr>
            <p:grpSpPr>
              <a:xfrm>
                <a:off x="4788024" y="1988840"/>
                <a:ext cx="1510262" cy="1876626"/>
                <a:chOff x="4789930" y="1988840"/>
                <a:chExt cx="1510262" cy="1876626"/>
              </a:xfrm>
            </p:grpSpPr>
            <p:sp>
              <p:nvSpPr>
                <p:cNvPr id="138" name="Rektangel 137"/>
                <p:cNvSpPr/>
                <p:nvPr/>
              </p:nvSpPr>
              <p:spPr>
                <a:xfrm>
                  <a:off x="4992668" y="1988840"/>
                  <a:ext cx="1224136" cy="72008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grpSp>
              <p:nvGrpSpPr>
                <p:cNvPr id="140" name="Gruppe 99"/>
                <p:cNvGrpSpPr/>
                <p:nvPr/>
              </p:nvGrpSpPr>
              <p:grpSpPr>
                <a:xfrm>
                  <a:off x="4789930" y="2132856"/>
                  <a:ext cx="1510262" cy="1732610"/>
                  <a:chOff x="4789930" y="2132856"/>
                  <a:chExt cx="1510262" cy="1732610"/>
                </a:xfrm>
              </p:grpSpPr>
              <p:grpSp>
                <p:nvGrpSpPr>
                  <p:cNvPr id="142" name="Gruppe 28"/>
                  <p:cNvGrpSpPr/>
                  <p:nvPr/>
                </p:nvGrpSpPr>
                <p:grpSpPr>
                  <a:xfrm>
                    <a:off x="5724128" y="3212976"/>
                    <a:ext cx="576064" cy="467758"/>
                    <a:chOff x="1115616" y="3897346"/>
                    <a:chExt cx="576064" cy="467758"/>
                  </a:xfrm>
                </p:grpSpPr>
                <p:sp>
                  <p:nvSpPr>
                    <p:cNvPr id="177" name="Rektangel 176"/>
                    <p:cNvSpPr/>
                    <p:nvPr/>
                  </p:nvSpPr>
                  <p:spPr>
                    <a:xfrm>
                      <a:off x="1115616" y="4005064"/>
                      <a:ext cx="576064" cy="36004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178" name="Ellipse 177"/>
                    <p:cNvSpPr/>
                    <p:nvPr/>
                  </p:nvSpPr>
                  <p:spPr>
                    <a:xfrm>
                      <a:off x="1322994" y="3897346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179" name="Ellipse 178"/>
                    <p:cNvSpPr/>
                    <p:nvPr/>
                  </p:nvSpPr>
                  <p:spPr>
                    <a:xfrm>
                      <a:off x="1423062" y="3898577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</p:grpSp>
              <p:cxnSp>
                <p:nvCxnSpPr>
                  <p:cNvPr id="143" name="Lige forbindelse 11"/>
                  <p:cNvCxnSpPr>
                    <a:stCxn id="138" idx="2"/>
                  </p:cNvCxnSpPr>
                  <p:nvPr/>
                </p:nvCxnSpPr>
                <p:spPr>
                  <a:xfrm>
                    <a:off x="5604736" y="2708920"/>
                    <a:ext cx="3145" cy="2177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Lige forbindelse 146"/>
                  <p:cNvCxnSpPr/>
                  <p:nvPr/>
                </p:nvCxnSpPr>
                <p:spPr>
                  <a:xfrm>
                    <a:off x="5076056" y="2924944"/>
                    <a:ext cx="9361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Lige forbindelse 158"/>
                  <p:cNvCxnSpPr/>
                  <p:nvPr/>
                </p:nvCxnSpPr>
                <p:spPr>
                  <a:xfrm>
                    <a:off x="5076056" y="2924944"/>
                    <a:ext cx="3145" cy="2177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0" name="Gruppe 94"/>
                  <p:cNvGrpSpPr/>
                  <p:nvPr/>
                </p:nvGrpSpPr>
                <p:grpSpPr>
                  <a:xfrm>
                    <a:off x="4789930" y="3222919"/>
                    <a:ext cx="758640" cy="642547"/>
                    <a:chOff x="4572000" y="3212976"/>
                    <a:chExt cx="758640" cy="642547"/>
                  </a:xfrm>
                </p:grpSpPr>
                <p:sp>
                  <p:nvSpPr>
                    <p:cNvPr id="171" name="Rektangel 170"/>
                    <p:cNvSpPr/>
                    <p:nvPr/>
                  </p:nvSpPr>
                  <p:spPr>
                    <a:xfrm>
                      <a:off x="4754576" y="3495483"/>
                      <a:ext cx="576064" cy="3600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172" name="Rektangel 171"/>
                    <p:cNvSpPr/>
                    <p:nvPr/>
                  </p:nvSpPr>
                  <p:spPr>
                    <a:xfrm>
                      <a:off x="4659928" y="3409461"/>
                      <a:ext cx="576064" cy="3600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173" name="Rektangel 172"/>
                    <p:cNvSpPr/>
                    <p:nvPr/>
                  </p:nvSpPr>
                  <p:spPr>
                    <a:xfrm>
                      <a:off x="4572000" y="3324756"/>
                      <a:ext cx="576064" cy="3600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174" name="Ellipse 173"/>
                    <p:cNvSpPr/>
                    <p:nvPr/>
                  </p:nvSpPr>
                  <p:spPr>
                    <a:xfrm>
                      <a:off x="4688534" y="3214087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175" name="Ellipse 174"/>
                    <p:cNvSpPr/>
                    <p:nvPr/>
                  </p:nvSpPr>
                  <p:spPr>
                    <a:xfrm>
                      <a:off x="4800065" y="3213348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p:sp>
                  <p:nvSpPr>
                    <p:cNvPr id="176" name="Ellipse 175"/>
                    <p:cNvSpPr/>
                    <p:nvPr/>
                  </p:nvSpPr>
                  <p:spPr>
                    <a:xfrm>
                      <a:off x="4909761" y="3212976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</p:grpSp>
              <p:cxnSp>
                <p:nvCxnSpPr>
                  <p:cNvPr id="161" name="Lige forbindelse 160"/>
                  <p:cNvCxnSpPr/>
                  <p:nvPr/>
                </p:nvCxnSpPr>
                <p:spPr>
                  <a:xfrm>
                    <a:off x="6012160" y="2924944"/>
                    <a:ext cx="3145" cy="2177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3" name="Tekstboks 162"/>
                  <p:cNvSpPr txBox="1"/>
                  <p:nvPr/>
                </p:nvSpPr>
                <p:spPr>
                  <a:xfrm>
                    <a:off x="5148064" y="2132856"/>
                    <a:ext cx="93610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a-DK" dirty="0" smtClean="0"/>
                      <a:t>BEV</a:t>
                    </a:r>
                    <a:endParaRPr lang="da-DK" dirty="0"/>
                  </a:p>
                </p:txBody>
              </p:sp>
            </p:grpSp>
          </p:grpSp>
        </p:grpSp>
        <p:sp>
          <p:nvSpPr>
            <p:cNvPr id="135" name="Tekstboks 134"/>
            <p:cNvSpPr txBox="1"/>
            <p:nvPr/>
          </p:nvSpPr>
          <p:spPr>
            <a:xfrm>
              <a:off x="5796136" y="3356992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 smtClean="0"/>
                <a:t>ST</a:t>
              </a:r>
              <a:endParaRPr lang="da-DK" sz="1200" dirty="0"/>
            </a:p>
          </p:txBody>
        </p:sp>
      </p:grpSp>
      <p:sp>
        <p:nvSpPr>
          <p:cNvPr id="181" name="Tekstboks 180"/>
          <p:cNvSpPr txBox="1"/>
          <p:nvPr/>
        </p:nvSpPr>
        <p:spPr>
          <a:xfrm>
            <a:off x="6516216" y="4235604"/>
            <a:ext cx="2483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Kompagnilejr 2</a:t>
            </a:r>
          </a:p>
          <a:p>
            <a:r>
              <a:rPr lang="da-DK" sz="1600" dirty="0" smtClean="0"/>
              <a:t>KC udpeges, han vælger FØ og sammensætter DEL af organisatoriske GRP</a:t>
            </a:r>
          </a:p>
          <a:p>
            <a:endParaRPr lang="da-DK" sz="1600" dirty="0"/>
          </a:p>
        </p:txBody>
      </p:sp>
      <p:sp>
        <p:nvSpPr>
          <p:cNvPr id="182" name="Tekstboks 181"/>
          <p:cNvSpPr txBox="1"/>
          <p:nvPr/>
        </p:nvSpPr>
        <p:spPr>
          <a:xfrm>
            <a:off x="2736304" y="4149080"/>
            <a:ext cx="104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BSO </a:t>
            </a:r>
          </a:p>
          <a:p>
            <a:r>
              <a:rPr lang="da-DK" sz="1600" dirty="0" smtClean="0"/>
              <a:t>KC INF</a:t>
            </a:r>
          </a:p>
          <a:p>
            <a:endParaRPr lang="da-DK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Tentativ tidsplan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sz="2000" dirty="0" smtClean="0"/>
              <a:t>0800-0900 TP fra SVM til Høvelte</a:t>
            </a:r>
          </a:p>
          <a:p>
            <a:pPr>
              <a:buNone/>
            </a:pPr>
            <a:r>
              <a:rPr lang="da-DK" sz="2000" dirty="0" smtClean="0"/>
              <a:t>0900-1100 Registrering, </a:t>
            </a:r>
            <a:r>
              <a:rPr lang="da-DK" sz="2000" dirty="0" err="1" smtClean="0"/>
              <a:t>enkadrering</a:t>
            </a:r>
            <a:r>
              <a:rPr lang="da-DK" sz="2000" dirty="0" smtClean="0"/>
              <a:t>, KTK, FØ virke</a:t>
            </a:r>
          </a:p>
          <a:p>
            <a:pPr>
              <a:buNone/>
            </a:pPr>
            <a:r>
              <a:rPr lang="da-DK" sz="2000" dirty="0" smtClean="0"/>
              <a:t>1100-1900 UDD turnus, 4 hold af 2 timer</a:t>
            </a:r>
          </a:p>
          <a:p>
            <a:pPr>
              <a:buNone/>
            </a:pPr>
            <a:r>
              <a:rPr lang="da-DK" sz="2000" dirty="0" smtClean="0"/>
              <a:t>1900-1200 FTX</a:t>
            </a:r>
          </a:p>
          <a:p>
            <a:pPr>
              <a:buNone/>
            </a:pPr>
            <a:r>
              <a:rPr lang="da-DK" sz="2000" dirty="0" smtClean="0"/>
              <a:t>		     1900-0400 </a:t>
            </a:r>
            <a:r>
              <a:rPr lang="da-DK" sz="2000" dirty="0" err="1" smtClean="0"/>
              <a:t>Enkadrering</a:t>
            </a:r>
            <a:r>
              <a:rPr lang="da-DK" sz="2000" dirty="0" smtClean="0"/>
              <a:t>, forberedelse, hvile, vagt</a:t>
            </a:r>
          </a:p>
          <a:p>
            <a:pPr>
              <a:buNone/>
            </a:pPr>
            <a:r>
              <a:rPr lang="da-DK" sz="2000" dirty="0" smtClean="0"/>
              <a:t>		     0400-1000 PTR, OV, BEV, ANG og MOA</a:t>
            </a:r>
          </a:p>
          <a:p>
            <a:pPr>
              <a:buNone/>
            </a:pPr>
            <a:r>
              <a:rPr lang="da-DK" sz="2000" dirty="0" smtClean="0"/>
              <a:t>		     1000-1200 </a:t>
            </a:r>
            <a:r>
              <a:rPr lang="da-DK" sz="2000" dirty="0" err="1" smtClean="0"/>
              <a:t>Debriefing</a:t>
            </a:r>
            <a:r>
              <a:rPr lang="da-DK" sz="2000" dirty="0" smtClean="0"/>
              <a:t>, oprydning under KC KDO – kontrol!</a:t>
            </a:r>
          </a:p>
          <a:p>
            <a:pPr>
              <a:buNone/>
            </a:pPr>
            <a:r>
              <a:rPr lang="da-DK" sz="2000" dirty="0" smtClean="0"/>
              <a:t>1200-1300 Fælles spisning og appel</a:t>
            </a:r>
          </a:p>
          <a:p>
            <a:pPr>
              <a:buNone/>
            </a:pPr>
            <a:r>
              <a:rPr lang="da-DK" sz="2000" dirty="0" smtClean="0"/>
              <a:t>1300-1500 TP til SVM, VEDL, aflevering og kontrol! 	    	</a:t>
            </a:r>
          </a:p>
          <a:p>
            <a:pPr>
              <a:buNone/>
            </a:pPr>
            <a:endParaRPr lang="da-DK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HD-skabelon 2012">
  <a:themeElements>
    <a:clrScheme name="HJK-billed_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JK-billed_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JK-billed_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JK-billed_to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JK-billed_to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JK-billed_to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JK-billed_to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JK-billed_to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JK-billed_to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JK-billed_to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JK-billed_to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JK-billed_to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JK-billed_to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JK-billed_to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HJV-Dokument" ma:contentTypeID="0x010100E2366F697DE34C7B978089071817F0E90096C087790D9D5844ACD78C75473641A9" ma:contentTypeVersion="6" ma:contentTypeDescription="Opret et nyt dokument." ma:contentTypeScope="" ma:versionID="493eea07c33bc5fc326996329c1f36a0">
  <xsd:schema xmlns:xsd="http://www.w3.org/2001/XMLSchema" xmlns:xs="http://www.w3.org/2001/XMLSchema" xmlns:p="http://schemas.microsoft.com/office/2006/metadata/properties" xmlns:ns2="578eb230-b7c1-454d-b404-5a0163cdac04" targetNamespace="http://schemas.microsoft.com/office/2006/metadata/properties" ma:root="true" ma:fieldsID="564d2765d1dcfb8b39a2b2f486c62492" ns2:_="">
    <xsd:import namespace="578eb230-b7c1-454d-b404-5a0163cdac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ff4ac248240d413e999333b2a5b9a899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eb230-b7c1-454d-b404-5a0163cdac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Vedvarende id" ma:description="Keep ID on add." ma:hidden="true" ma:internalName="_dlc_DocIdPersistId" ma:readOnly="true">
      <xsd:simpleType>
        <xsd:restriction base="dms:Boolean"/>
      </xsd:simpleType>
    </xsd:element>
    <xsd:element name="ff4ac248240d413e999333b2a5b9a899" ma:index="11" nillable="true" ma:taxonomy="true" ma:internalName="ff4ac248240d413e999333b2a5b9a899" ma:taxonomyFieldName="DocumentCategoryMulti" ma:displayName="Dokumentkategori" ma:default="" ma:fieldId="{ff4ac248-240d-413e-9993-33b2a5b9a899}" ma:taxonomyMulti="true" ma:sspId="31b09b3b-8c91-4c04-8635-75c54fdb5b93" ma:termSetId="363bd683-d60b-4205-b520-83b8604b26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ksonomiopsamlingskolonne" ma:description="" ma:hidden="true" ma:list="{95b6ec33-af1f-4f82-ae56-d4f78b3f8f94}" ma:internalName="TaxCatchAll" ma:readOnly="false" ma:showField="CatchAllData" ma:web="9fdcd1fd-ec04-446a-99be-560217ef12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ksonomiopsamlingskolonne1" ma:description="" ma:hidden="true" ma:list="{95b6ec33-af1f-4f82-ae56-d4f78b3f8f94}" ma:internalName="TaxCatchAllLabel" ma:readOnly="false" ma:showField="CatchAllDataLabel" ma:web="9fdcd1fd-ec04-446a-99be-560217ef12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f4ac248240d413e999333b2a5b9a899 xmlns="578eb230-b7c1-454d-b404-5a0163cdac04">
      <Terms xmlns="http://schemas.microsoft.com/office/infopath/2007/PartnerControls"/>
    </ff4ac248240d413e999333b2a5b9a899>
    <TaxCatchAll xmlns="578eb230-b7c1-454d-b404-5a0163cdac04"/>
    <TaxCatchAllLabel xmlns="578eb230-b7c1-454d-b404-5a0163cdac04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5.xml><?xml version="1.0" encoding="utf-8"?>
<?mso-contentType ?>
<SharedContentType xmlns="Microsoft.SharePoint.Taxonomy.ContentTypeSync" SourceId="31b09b3b-8c91-4c04-8635-75c54fdb5b93" ContentTypeId="0x010100E2366F697DE34C7B978089071817F0E9" PreviousValue="false"/>
</file>

<file path=customXml/itemProps1.xml><?xml version="1.0" encoding="utf-8"?>
<ds:datastoreItem xmlns:ds="http://schemas.openxmlformats.org/officeDocument/2006/customXml" ds:itemID="{340CC84C-AC16-4ACC-B436-A3E9FC60DDF3}"/>
</file>

<file path=customXml/itemProps2.xml><?xml version="1.0" encoding="utf-8"?>
<ds:datastoreItem xmlns:ds="http://schemas.openxmlformats.org/officeDocument/2006/customXml" ds:itemID="{815DD216-BFF2-456D-83AE-B20CD7149F8C}"/>
</file>

<file path=customXml/itemProps3.xml><?xml version="1.0" encoding="utf-8"?>
<ds:datastoreItem xmlns:ds="http://schemas.openxmlformats.org/officeDocument/2006/customXml" ds:itemID="{925E74AF-0884-47B0-9FDD-5EB4E67BAA8E}"/>
</file>

<file path=customXml/itemProps4.xml><?xml version="1.0" encoding="utf-8"?>
<ds:datastoreItem xmlns:ds="http://schemas.openxmlformats.org/officeDocument/2006/customXml" ds:itemID="{51CEEDAD-C33D-486F-B1E0-3B2A81F84C89}"/>
</file>

<file path=customXml/itemProps5.xml><?xml version="1.0" encoding="utf-8"?>
<ds:datastoreItem xmlns:ds="http://schemas.openxmlformats.org/officeDocument/2006/customXml" ds:itemID="{F9ABDC82-65E4-483E-957E-8115B2F4FDDA}"/>
</file>

<file path=docProps/app.xml><?xml version="1.0" encoding="utf-8"?>
<Properties xmlns="http://schemas.openxmlformats.org/officeDocument/2006/extended-properties" xmlns:vt="http://schemas.openxmlformats.org/officeDocument/2006/docPropsVTypes">
  <Template>HHD-skabelon 2012</Template>
  <TotalTime>1146</TotalTime>
  <Words>213</Words>
  <Application>Microsoft Office PowerPoint</Application>
  <PresentationFormat>Skærmshow (4:3)</PresentationFormat>
  <Paragraphs>142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HHD-skabelon 2012</vt:lpstr>
      <vt:lpstr>HAFNIA 2017</vt:lpstr>
      <vt:lpstr>Formål og mål</vt:lpstr>
      <vt:lpstr>Indhold</vt:lpstr>
      <vt:lpstr>Koncept</vt:lpstr>
      <vt:lpstr>Organisation 1</vt:lpstr>
      <vt:lpstr>Organisation 2</vt:lpstr>
      <vt:lpstr>Tentativ tidsplan</vt:lpstr>
    </vt:vector>
  </TitlesOfParts>
  <Company>Forsvaret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HDKBH-CH Hansen, Jens Jørgen</dc:creator>
  <cp:lastModifiedBy>hdkbh-chopu</cp:lastModifiedBy>
  <cp:revision>43</cp:revision>
  <dcterms:created xsi:type="dcterms:W3CDTF">2012-08-06T10:49:52Z</dcterms:created>
  <dcterms:modified xsi:type="dcterms:W3CDTF">2016-11-19T15:35:03Z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0x010100E2366F697DE34C7B978089071817F0E90096C087790D9D5844ACD78C75473641A9</vt:lpwstr>
  </property>
  <property fmtid="{D5CDD505-2E9C-101B-9397-08002B2CF9AE}" pid="3" name="DocumentCategoryMulti">
    <vt:lpwstr/>
  </property>
  <property fmtid="{D5CDD505-2E9C-101B-9397-08002B2CF9AE}" pid="4" name="Order">
    <vt:r8>2200</vt:r8>
  </property>
  <property fmtid="{D5CDD505-2E9C-101B-9397-08002B2CF9AE}" pid="5" name="xd_ProgID">
    <vt:lpwstr/>
  </property>
  <property fmtid="{D5CDD505-2E9C-101B-9397-08002B2CF9AE}" pid="6" name="_SharedFileIndex">
    <vt:lpwstr/>
  </property>
  <property fmtid="{D5CDD505-2E9C-101B-9397-08002B2CF9AE}" pid="7" name="_SourceUrl">
    <vt:lpwstr/>
  </property>
  <property fmtid="{D5CDD505-2E9C-101B-9397-08002B2CF9AE}" pid="8" name="TemplateUrl">
    <vt:lpwstr/>
  </property>
</Properties>
</file>